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01" r:id="rId4"/>
    <p:sldId id="258" r:id="rId5"/>
    <p:sldId id="259" r:id="rId6"/>
    <p:sldId id="338" r:id="rId7"/>
    <p:sldId id="342" r:id="rId8"/>
    <p:sldId id="341" r:id="rId9"/>
    <p:sldId id="340" r:id="rId10"/>
    <p:sldId id="344" r:id="rId11"/>
    <p:sldId id="339" r:id="rId12"/>
    <p:sldId id="343" r:id="rId13"/>
    <p:sldId id="354" r:id="rId14"/>
    <p:sldId id="353" r:id="rId15"/>
    <p:sldId id="352" r:id="rId16"/>
    <p:sldId id="351" r:id="rId17"/>
    <p:sldId id="350" r:id="rId18"/>
    <p:sldId id="349" r:id="rId19"/>
    <p:sldId id="348" r:id="rId20"/>
    <p:sldId id="347" r:id="rId21"/>
    <p:sldId id="346" r:id="rId22"/>
    <p:sldId id="345" r:id="rId23"/>
    <p:sldId id="360" r:id="rId24"/>
    <p:sldId id="359" r:id="rId25"/>
    <p:sldId id="358" r:id="rId26"/>
    <p:sldId id="357" r:id="rId27"/>
    <p:sldId id="356" r:id="rId28"/>
    <p:sldId id="355" r:id="rId29"/>
    <p:sldId id="373" r:id="rId30"/>
    <p:sldId id="372" r:id="rId31"/>
    <p:sldId id="371" r:id="rId32"/>
    <p:sldId id="370" r:id="rId33"/>
    <p:sldId id="369" r:id="rId34"/>
    <p:sldId id="368" r:id="rId35"/>
    <p:sldId id="367" r:id="rId36"/>
    <p:sldId id="366" r:id="rId37"/>
    <p:sldId id="365" r:id="rId38"/>
    <p:sldId id="364" r:id="rId39"/>
    <p:sldId id="363" r:id="rId40"/>
    <p:sldId id="362" r:id="rId41"/>
    <p:sldId id="289" r:id="rId42"/>
    <p:sldId id="296" r:id="rId43"/>
    <p:sldId id="297" r:id="rId4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42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897445-DB92-8BA8-4A55-5D12180EE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8463948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169C68D-EA7A-B82E-AEB3-16FEC72F2552}"/>
              </a:ext>
            </a:extLst>
          </p:cNvPr>
          <p:cNvSpPr txBox="1"/>
          <p:nvPr/>
        </p:nvSpPr>
        <p:spPr>
          <a:xfrm>
            <a:off x="5791200" y="5619690"/>
            <a:ext cx="61722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 algn="ctr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s-ES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Clic en el vínculo: Windows x64 msi installer</a:t>
            </a:r>
            <a:endParaRPr lang="es-PE" sz="2000" b="1" kern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Arial"/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DE616368-7BDA-13F3-B8FB-9B1FF2898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382000" y="586740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010864-6FBE-0135-AE60-0EDEFA2C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5" y="1455003"/>
            <a:ext cx="11555935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915BD80-5FED-24F6-D65A-663D9DE7FF0A}"/>
              </a:ext>
            </a:extLst>
          </p:cNvPr>
          <p:cNvSpPr txBox="1"/>
          <p:nvPr/>
        </p:nvSpPr>
        <p:spPr>
          <a:xfrm>
            <a:off x="3124200" y="4807803"/>
            <a:ext cx="82966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Progreso de la descarga</a:t>
            </a:r>
            <a:endParaRPr lang="es-PE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9CA5586D-3339-6BDF-FBDD-D1766B1E7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187820" y="3718181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2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899EA7-1EB2-EA7A-8427-0295C308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793883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B98530-6B41-BE43-58A7-584888840180}"/>
              </a:ext>
            </a:extLst>
          </p:cNvPr>
          <p:cNvSpPr txBox="1"/>
          <p:nvPr/>
        </p:nvSpPr>
        <p:spPr>
          <a:xfrm>
            <a:off x="76200" y="4160822"/>
            <a:ext cx="8991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Archivo Descargado, clic en: Mostrar en carpeta</a:t>
            </a:r>
            <a:endParaRPr lang="es-P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áfico 6" descr="Mano con dedo índice apuntando a la derecha con relleno sólido">
            <a:extLst>
              <a:ext uri="{FF2B5EF4-FFF2-40B4-BE49-F238E27FC236}">
                <a16:creationId xmlns:a16="http://schemas.microsoft.com/office/drawing/2014/main" id="{9FF7FD18-714E-827D-E210-3465643F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454020" y="321602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939CF91-494C-021E-E132-65231F02CF57}"/>
              </a:ext>
            </a:extLst>
          </p:cNvPr>
          <p:cNvSpPr/>
          <p:nvPr/>
        </p:nvSpPr>
        <p:spPr>
          <a:xfrm>
            <a:off x="1905000" y="10668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Instalación Del Programa JDK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300BC9-95C0-65B8-3DE4-DD694913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828800"/>
            <a:ext cx="6260124" cy="4745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98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9B1519-AF2E-56FD-1DB5-F1C79132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6800"/>
            <a:ext cx="8107052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63C40F-C7D0-5D6A-CE57-BA11F6D51194}"/>
              </a:ext>
            </a:extLst>
          </p:cNvPr>
          <p:cNvSpPr txBox="1"/>
          <p:nvPr/>
        </p:nvSpPr>
        <p:spPr>
          <a:xfrm>
            <a:off x="76199" y="16276"/>
            <a:ext cx="74676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PE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explorador de archivos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9186BB1-05C4-EE4F-6ED5-717F2B77172D}"/>
              </a:ext>
            </a:extLst>
          </p:cNvPr>
          <p:cNvSpPr txBox="1"/>
          <p:nvPr/>
        </p:nvSpPr>
        <p:spPr>
          <a:xfrm>
            <a:off x="609600" y="1748135"/>
            <a:ext cx="4794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programa Jdk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ráfico 5" descr="Mano con dedo índice apuntando a la derecha con relleno sólido">
            <a:extLst>
              <a:ext uri="{FF2B5EF4-FFF2-40B4-BE49-F238E27FC236}">
                <a16:creationId xmlns:a16="http://schemas.microsoft.com/office/drawing/2014/main" id="{512A7980-C976-25B1-3D6D-E007E6936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117862" y="2060973"/>
            <a:ext cx="103556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CB31D74-321E-F2BC-20B8-5BA77DB43644}"/>
              </a:ext>
            </a:extLst>
          </p:cNvPr>
          <p:cNvSpPr txBox="1"/>
          <p:nvPr/>
        </p:nvSpPr>
        <p:spPr>
          <a:xfrm>
            <a:off x="7467600" y="1402624"/>
            <a:ext cx="40199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571500" indent="-571500" algn="ctr">
              <a:buFont typeface="Wingdings" panose="05000000000000000000" pitchFamily="2" charset="2"/>
              <a:buChar char="q"/>
              <a:defRPr sz="2400" b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Clic en la opción: Instalar</a:t>
            </a:r>
            <a:endParaRPr lang="es-PE" dirty="0"/>
          </a:p>
        </p:txBody>
      </p:sp>
      <p:pic>
        <p:nvPicPr>
          <p:cNvPr id="8" name="Gráfico 7" descr="Mano con dedo índice apuntando a la derecha con relleno sólido">
            <a:extLst>
              <a:ext uri="{FF2B5EF4-FFF2-40B4-BE49-F238E27FC236}">
                <a16:creationId xmlns:a16="http://schemas.microsoft.com/office/drawing/2014/main" id="{8A09C996-AE86-8FC2-9947-06ED1C54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240" y="945424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DAF9E2F-5F4D-F730-78D7-6AF3F952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0600"/>
            <a:ext cx="750000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4B4F4BF-85D8-8CE7-9911-BBA3C7199997}"/>
              </a:ext>
            </a:extLst>
          </p:cNvPr>
          <p:cNvSpPr txBox="1"/>
          <p:nvPr/>
        </p:nvSpPr>
        <p:spPr>
          <a:xfrm>
            <a:off x="5410200" y="4689620"/>
            <a:ext cx="411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Gráfico 7" descr="Mano con dedo índice apuntando a la derecha con relleno sólido">
            <a:extLst>
              <a:ext uri="{FF2B5EF4-FFF2-40B4-BE49-F238E27FC236}">
                <a16:creationId xmlns:a16="http://schemas.microsoft.com/office/drawing/2014/main" id="{406F9507-EFC1-D257-5EB8-F21C8AA04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949820" y="527342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2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0AF0C5-721E-F797-A759-34F4FE76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400000" cy="640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A416472-CE2A-80B9-3044-5BA800D0AE46}"/>
              </a:ext>
            </a:extLst>
          </p:cNvPr>
          <p:cNvSpPr txBox="1"/>
          <p:nvPr/>
        </p:nvSpPr>
        <p:spPr>
          <a:xfrm>
            <a:off x="1219200" y="54102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C959F7AB-C13D-C4CF-1D64-5D58F107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469036" y="512102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95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796B9-23D8-F56C-6F74-E470CC8C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1"/>
            <a:ext cx="4100000" cy="3124200"/>
          </a:xfrm>
          <a:prstGeom prst="rect">
            <a:avLst/>
          </a:prstGeom>
        </p:spPr>
      </p:pic>
      <p:pic>
        <p:nvPicPr>
          <p:cNvPr id="13" name="Imagen 12" descr="Imagen que contiene agua, monitor, puesta de sol, parado&#10;&#10;Descripción generada automáticamente">
            <a:extLst>
              <a:ext uri="{FF2B5EF4-FFF2-40B4-BE49-F238E27FC236}">
                <a16:creationId xmlns:a16="http://schemas.microsoft.com/office/drawing/2014/main" id="{34825265-165E-5DDA-D352-EC164F9DE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5" t="26110" r="25832" b="33333"/>
          <a:stretch/>
        </p:blipFill>
        <p:spPr>
          <a:xfrm>
            <a:off x="4495800" y="1143000"/>
            <a:ext cx="7467598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E25934F-B6E8-3F45-B23B-9DD2C6AE76D4}"/>
              </a:ext>
            </a:extLst>
          </p:cNvPr>
          <p:cNvSpPr txBox="1"/>
          <p:nvPr/>
        </p:nvSpPr>
        <p:spPr>
          <a:xfrm>
            <a:off x="1295400" y="5484167"/>
            <a:ext cx="32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Si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Gráfico 15" descr="Mano con dedo índice apuntando a la derecha con relleno sólido">
            <a:extLst>
              <a:ext uri="{FF2B5EF4-FFF2-40B4-BE49-F238E27FC236}">
                <a16:creationId xmlns:a16="http://schemas.microsoft.com/office/drawing/2014/main" id="{97ED56A1-8549-FFBF-0F4F-21C941E84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4620" y="5713884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49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90FD1E0-9E93-E9A2-9B18-5F2D7B29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3810000" cy="2903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FB048D-DB7C-B4B3-1466-C491BE65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531676"/>
            <a:ext cx="3810000" cy="2903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BE7E7A-06A0-B05F-0623-71812C8CF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674676"/>
            <a:ext cx="3810000" cy="2903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561002-523E-BFBF-13E3-9E04BAC3B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3817676"/>
            <a:ext cx="3810000" cy="2903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C33F1B-A07F-6E0E-55E6-427777F1C73D}"/>
              </a:ext>
            </a:extLst>
          </p:cNvPr>
          <p:cNvSpPr txBox="1"/>
          <p:nvPr/>
        </p:nvSpPr>
        <p:spPr>
          <a:xfrm>
            <a:off x="4114800" y="609600"/>
            <a:ext cx="403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Progreso de la instalación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715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92481BA-E74A-29D9-8821-275BE3E8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600000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5321F4-C97C-B36C-CFEB-02C8E6850777}"/>
              </a:ext>
            </a:extLst>
          </p:cNvPr>
          <p:cNvSpPr txBox="1"/>
          <p:nvPr/>
        </p:nvSpPr>
        <p:spPr>
          <a:xfrm>
            <a:off x="3657600" y="480060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áfico 6" descr="Mano con dedo índice apuntando a la derecha con relleno sólido">
            <a:extLst>
              <a:ext uri="{FF2B5EF4-FFF2-40B4-BE49-F238E27FC236}">
                <a16:creationId xmlns:a16="http://schemas.microsoft.com/office/drawing/2014/main" id="{554FB7AC-BA7C-93FA-FA4C-774009D11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425820" y="524218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3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0811965-55AE-B780-FE81-872F271E4E04}"/>
              </a:ext>
            </a:extLst>
          </p:cNvPr>
          <p:cNvSpPr/>
          <p:nvPr/>
        </p:nvSpPr>
        <p:spPr>
          <a:xfrm>
            <a:off x="2220113" y="11090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¿Qué es el programa Apache NetBeans?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NetBeans - Wikipedia, la enciclopedia libre">
            <a:extLst>
              <a:ext uri="{FF2B5EF4-FFF2-40B4-BE49-F238E27FC236}">
                <a16:creationId xmlns:a16="http://schemas.microsoft.com/office/drawing/2014/main" id="{0D74A449-E945-E459-784A-B444D02E4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05000"/>
            <a:ext cx="3886200" cy="44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05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EB90B2-753E-2EA6-16A0-CB033017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09600"/>
            <a:ext cx="8607542" cy="5900691"/>
          </a:xfrm>
          <a:prstGeom prst="rect">
            <a:avLst/>
          </a:prstGeom>
        </p:spPr>
      </p:pic>
      <p:pic>
        <p:nvPicPr>
          <p:cNvPr id="4" name="Picture 2" descr="NetBeans - Wikipedia, la enciclopedia libre">
            <a:extLst>
              <a:ext uri="{FF2B5EF4-FFF2-40B4-BE49-F238E27FC236}">
                <a16:creationId xmlns:a16="http://schemas.microsoft.com/office/drawing/2014/main" id="{CA1D06C0-210F-79E2-7361-4AF8D463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057400"/>
            <a:ext cx="270936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s mejores entornos de desarrollo para Java | campusMVP.es">
            <a:extLst>
              <a:ext uri="{FF2B5EF4-FFF2-40B4-BE49-F238E27FC236}">
                <a16:creationId xmlns:a16="http://schemas.microsoft.com/office/drawing/2014/main" id="{FC445DA5-5E7C-F16E-24A4-6D0250D6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11658600" cy="5051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11394E-6CF7-AA45-6284-435585DD405E}"/>
              </a:ext>
            </a:extLst>
          </p:cNvPr>
          <p:cNvSpPr txBox="1"/>
          <p:nvPr/>
        </p:nvSpPr>
        <p:spPr>
          <a:xfrm>
            <a:off x="3505200" y="924580"/>
            <a:ext cx="5410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Editores o ID, para el lenguaje Java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975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A307326-31C9-767F-95F3-1CC5E1CF85E8}"/>
              </a:ext>
            </a:extLst>
          </p:cNvPr>
          <p:cNvSpPr/>
          <p:nvPr/>
        </p:nvSpPr>
        <p:spPr>
          <a:xfrm>
            <a:off x="2362200" y="12192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Descarga Del Programa Apache NetBeans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NetBeans - Wikipedia, la enciclopedia libre">
            <a:extLst>
              <a:ext uri="{FF2B5EF4-FFF2-40B4-BE49-F238E27FC236}">
                <a16:creationId xmlns:a16="http://schemas.microsoft.com/office/drawing/2014/main" id="{36A2B04E-839D-83E1-03A0-CFF7E166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057400"/>
            <a:ext cx="3886200" cy="44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8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FC4A01-049A-72C5-5170-E106B96C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" y="1066800"/>
            <a:ext cx="11101892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Gráfico 3" descr="Mano con dedo índice apuntando a la derecha con relleno sólido">
            <a:extLst>
              <a:ext uri="{FF2B5EF4-FFF2-40B4-BE49-F238E27FC236}">
                <a16:creationId xmlns:a16="http://schemas.microsoft.com/office/drawing/2014/main" id="{B051B42A-0138-5458-FABA-2574AB47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24400" y="914401"/>
            <a:ext cx="1035560" cy="9144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0E191F-6547-9088-865C-45F900886A82}"/>
              </a:ext>
            </a:extLst>
          </p:cNvPr>
          <p:cNvSpPr txBox="1"/>
          <p:nvPr/>
        </p:nvSpPr>
        <p:spPr>
          <a:xfrm>
            <a:off x="990600" y="533400"/>
            <a:ext cx="6553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navegador, digitar: netbeans download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F987E6-D3C7-0120-B48C-AAD8E1D8D9E5}"/>
              </a:ext>
            </a:extLst>
          </p:cNvPr>
          <p:cNvSpPr txBox="1"/>
          <p:nvPr/>
        </p:nvSpPr>
        <p:spPr>
          <a:xfrm>
            <a:off x="7239000" y="3655367"/>
            <a:ext cx="32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571500" indent="-571500" algn="just">
              <a:buFont typeface="Wingdings" panose="05000000000000000000" pitchFamily="2" charset="2"/>
              <a:buChar char="q"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Seleccionar el link</a:t>
            </a:r>
            <a:endParaRPr lang="es-PE" dirty="0"/>
          </a:p>
        </p:txBody>
      </p:sp>
      <p:pic>
        <p:nvPicPr>
          <p:cNvPr id="7" name="Gráfico 6" descr="Mano con dedo índice apuntando a la derecha con relleno sólido">
            <a:extLst>
              <a:ext uri="{FF2B5EF4-FFF2-40B4-BE49-F238E27FC236}">
                <a16:creationId xmlns:a16="http://schemas.microsoft.com/office/drawing/2014/main" id="{3E76701A-2B51-75DD-8446-4B2E30ED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248400" y="342900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6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1DDAD5-4F92-8E34-F7BB-6A5E9804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04822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CE6C29-0E19-7788-4A69-7555B38772EC}"/>
              </a:ext>
            </a:extLst>
          </p:cNvPr>
          <p:cNvSpPr txBox="1"/>
          <p:nvPr/>
        </p:nvSpPr>
        <p:spPr>
          <a:xfrm>
            <a:off x="1752600" y="4724400"/>
            <a:ext cx="4767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Download</a:t>
            </a:r>
            <a:endParaRPr lang="es-P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69EDA16B-A01A-5E80-DBAD-B6E71628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315200" y="449580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ED2B60-2029-AAE5-847E-F65E449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61779"/>
            <a:ext cx="11811000" cy="4886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064569B-5383-7D6C-D0B0-BDBA01392F1F}"/>
              </a:ext>
            </a:extLst>
          </p:cNvPr>
          <p:cNvSpPr txBox="1"/>
          <p:nvPr/>
        </p:nvSpPr>
        <p:spPr>
          <a:xfrm>
            <a:off x="8229600" y="3886200"/>
            <a:ext cx="266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link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E2C9B330-3519-E2EC-93F1-C960D3480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10600" y="3505200"/>
            <a:ext cx="604077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1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A2DF4A-675C-F09F-ED74-F653A394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73" y="1066800"/>
            <a:ext cx="11775727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7CC529C-3996-17C7-F7AF-E37D0DD14C5F}"/>
              </a:ext>
            </a:extLst>
          </p:cNvPr>
          <p:cNvSpPr txBox="1"/>
          <p:nvPr/>
        </p:nvSpPr>
        <p:spPr>
          <a:xfrm>
            <a:off x="7086600" y="3105090"/>
            <a:ext cx="198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556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link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599E3E37-AB7B-9DBC-91C2-2F15F62D8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248400" y="289560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F5C0EA-64BE-B4DD-4588-8A83E543D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" y="1447800"/>
            <a:ext cx="11754587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521C4E-F8F2-4028-6833-F991C794936A}"/>
              </a:ext>
            </a:extLst>
          </p:cNvPr>
          <p:cNvSpPr txBox="1"/>
          <p:nvPr/>
        </p:nvSpPr>
        <p:spPr>
          <a:xfrm>
            <a:off x="2743200" y="4591040"/>
            <a:ext cx="8560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Progreso de la descarga</a:t>
            </a:r>
            <a:endParaRPr lang="es-PE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08D95DA4-08F1-C242-2FAA-61CEE81C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044820" y="3617231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FDADF2-BD86-748D-2B8B-D7451BCC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11430000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46C337-9736-CB26-BD13-BA94BBFD9AA6}"/>
              </a:ext>
            </a:extLst>
          </p:cNvPr>
          <p:cNvSpPr txBox="1"/>
          <p:nvPr/>
        </p:nvSpPr>
        <p:spPr>
          <a:xfrm>
            <a:off x="609600" y="4800600"/>
            <a:ext cx="89916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Archivo Descargado, clic en: Mostrar en carpeta</a:t>
            </a:r>
            <a:endParaRPr lang="es-PE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D4ADB848-A1CC-487F-2187-98BEEEEC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530220" y="394678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7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38570" y="1895683"/>
            <a:ext cx="3827145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descarga e instala el programa JDK y Apache NetBeans.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6209878" y="1788282"/>
            <a:ext cx="4583761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105"/>
              </a:spcBef>
            </a:pPr>
            <a:r>
              <a:rPr lang="es-MX" sz="1400" dirty="0">
                <a:latin typeface="Arial"/>
                <a:cs typeface="Arial"/>
              </a:rPr>
              <a:t>El estudiante descarga e instala los programas: JDK y Apache NetBeans, para desarrollar aplicaciones con base de datos.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051989-AC49-3C4D-C54B-9DB36D45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46" y="1143000"/>
            <a:ext cx="10593254" cy="541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84E110-3FE2-70CE-16FE-785015306340}"/>
              </a:ext>
            </a:extLst>
          </p:cNvPr>
          <p:cNvSpPr txBox="1"/>
          <p:nvPr/>
        </p:nvSpPr>
        <p:spPr>
          <a:xfrm>
            <a:off x="836746" y="2743200"/>
            <a:ext cx="38876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derecho, en el programa: Apache NetBeans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B7AD77B2-65D3-035F-3131-B6162DB0B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996820" y="1813180"/>
            <a:ext cx="1035560" cy="914400"/>
          </a:xfrm>
          <a:prstGeom prst="rect">
            <a:avLst/>
          </a:prstGeom>
        </p:spPr>
      </p:pic>
      <p:pic>
        <p:nvPicPr>
          <p:cNvPr id="6" name="Gráfico 5" descr="Mano con dedo índice apuntando a la derecha con relleno sólido">
            <a:extLst>
              <a:ext uri="{FF2B5EF4-FFF2-40B4-BE49-F238E27FC236}">
                <a16:creationId xmlns:a16="http://schemas.microsoft.com/office/drawing/2014/main" id="{3D341ACD-FF6E-7673-795D-C4A2D0A9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064120" y="2575180"/>
            <a:ext cx="1035560" cy="914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3EB069-0F2A-B00B-1CA6-7E9693EF83DB}"/>
              </a:ext>
            </a:extLst>
          </p:cNvPr>
          <p:cNvSpPr txBox="1"/>
          <p:nvPr/>
        </p:nvSpPr>
        <p:spPr>
          <a:xfrm>
            <a:off x="5867400" y="3505200"/>
            <a:ext cx="35052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Ejecutar como administrador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46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7291EE7-3D25-3D09-0A22-4D0F0B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8889" r="21667" b="33333"/>
          <a:stretch/>
        </p:blipFill>
        <p:spPr>
          <a:xfrm>
            <a:off x="228599" y="228600"/>
            <a:ext cx="8633637" cy="640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F9F46F-3172-5BCA-6203-B5C196D83F1E}"/>
              </a:ext>
            </a:extLst>
          </p:cNvPr>
          <p:cNvSpPr txBox="1"/>
          <p:nvPr/>
        </p:nvSpPr>
        <p:spPr>
          <a:xfrm>
            <a:off x="3218895" y="4953000"/>
            <a:ext cx="2895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55600" indent="-355600" algn="ctr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Si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50ABAD23-799B-7579-AA7A-C3C63E52C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073020" y="455638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7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5A5D9-5D0B-29E5-3090-D825BC34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8" y="152400"/>
            <a:ext cx="4830619" cy="2097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F3F68-395A-C364-6181-9390BE4B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38" y="1524000"/>
            <a:ext cx="6159062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08CECD-06A1-AF29-134C-F655CD25F10F}"/>
              </a:ext>
            </a:extLst>
          </p:cNvPr>
          <p:cNvSpPr txBox="1"/>
          <p:nvPr/>
        </p:nvSpPr>
        <p:spPr>
          <a:xfrm>
            <a:off x="5614948" y="1001097"/>
            <a:ext cx="3506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indent="-4445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Configurando el instalador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48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C68D413-6273-6463-E982-5D5748FE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7789402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85491B-4B5E-A3E2-F037-6A97C65C4D61}"/>
              </a:ext>
            </a:extLst>
          </p:cNvPr>
          <p:cNvSpPr txBox="1"/>
          <p:nvPr/>
        </p:nvSpPr>
        <p:spPr>
          <a:xfrm>
            <a:off x="2514600" y="6169967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áfico 6" descr="Mano con dedo índice apuntando a la derecha con relleno sólido">
            <a:extLst>
              <a:ext uri="{FF2B5EF4-FFF2-40B4-BE49-F238E27FC236}">
                <a16:creationId xmlns:a16="http://schemas.microsoft.com/office/drawing/2014/main" id="{A92CB614-B6B3-4EFA-C407-C82CA4C7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00" y="6096000"/>
            <a:ext cx="69037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1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2F0AA6-0AE4-D5EF-8977-BBB33334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597"/>
            <a:ext cx="7848600" cy="660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22F0A54-B30E-1AB0-4E0A-205D904BB7B6}"/>
              </a:ext>
            </a:extLst>
          </p:cNvPr>
          <p:cNvSpPr txBox="1"/>
          <p:nvPr/>
        </p:nvSpPr>
        <p:spPr>
          <a:xfrm>
            <a:off x="1453244" y="6117232"/>
            <a:ext cx="2362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indent="-4445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casilla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53DCE130-547D-CACC-837B-94E2B6925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36066" y="5912866"/>
            <a:ext cx="680121" cy="6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4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71A328-54C8-498B-D1A6-A8E3A819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98" y="152400"/>
            <a:ext cx="7789402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6F3514-8BA3-4293-A8EA-F8437C525143}"/>
              </a:ext>
            </a:extLst>
          </p:cNvPr>
          <p:cNvSpPr txBox="1"/>
          <p:nvPr/>
        </p:nvSpPr>
        <p:spPr>
          <a:xfrm>
            <a:off x="4267200" y="5638801"/>
            <a:ext cx="28147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44500" indent="-444500" algn="ctr">
              <a:buFont typeface="Wingdings" panose="05000000000000000000" pitchFamily="2" charset="2"/>
              <a:buChar char="q"/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marL="361950" indent="-361950"/>
            <a:r>
              <a:rPr lang="es-ES" dirty="0"/>
              <a:t>Clic En el botón: Next</a:t>
            </a:r>
            <a:endParaRPr lang="es-PE" dirty="0"/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60318CAF-708C-DEF8-E0A9-E883D1890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974941" y="5674260"/>
            <a:ext cx="606139" cy="5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2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F27CC4-AC57-E055-1FFB-849CFE7D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76200"/>
            <a:ext cx="7879976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A2EE98-4A82-7A06-5D45-2CA32FC5E5B3}"/>
              </a:ext>
            </a:extLst>
          </p:cNvPr>
          <p:cNvSpPr txBox="1"/>
          <p:nvPr/>
        </p:nvSpPr>
        <p:spPr>
          <a:xfrm>
            <a:off x="5029200" y="4857690"/>
            <a:ext cx="281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61950" indent="-361950" algn="ctr">
              <a:buFont typeface="Wingdings" panose="05000000000000000000" pitchFamily="2" charset="2"/>
              <a:buChar char="q"/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Clic En el botón: Next</a:t>
            </a:r>
            <a:endParaRPr lang="es-PE" dirty="0"/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19F3399E-F68A-46BC-1D0F-0E35204C2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26793" y="527342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F93156-2F53-C2BA-7173-EBEE47EB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2597"/>
            <a:ext cx="7848600" cy="6603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A59B12-BDB4-FAE6-5103-986EEBB7CF87}"/>
              </a:ext>
            </a:extLst>
          </p:cNvPr>
          <p:cNvSpPr txBox="1"/>
          <p:nvPr/>
        </p:nvSpPr>
        <p:spPr>
          <a:xfrm>
            <a:off x="5638800" y="4933890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61950" indent="-361950" algn="ctr">
              <a:buFont typeface="Wingdings" panose="05000000000000000000" pitchFamily="2" charset="2"/>
              <a:buChar char="q"/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Clic En el botón: Install</a:t>
            </a:r>
            <a:endParaRPr lang="es-PE" dirty="0"/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6422C72D-C5A8-CE2B-88B7-5E2D3A5A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45020" y="5318087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1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FE2753-FD88-B870-9848-B3B1D7829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445"/>
            <a:ext cx="7924800" cy="6667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51BD6A-2ABA-FC33-DAF0-CB2ACA674D40}"/>
              </a:ext>
            </a:extLst>
          </p:cNvPr>
          <p:cNvSpPr txBox="1"/>
          <p:nvPr/>
        </p:nvSpPr>
        <p:spPr>
          <a:xfrm>
            <a:off x="1524000" y="2038290"/>
            <a:ext cx="320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Progreso de la Instalación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B6999DD7-AD49-6E27-F8AE-3E2C5F430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54422" y="1853034"/>
            <a:ext cx="680121" cy="6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48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967C5D-E9CF-9918-C13F-0A1C0365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4345386" cy="365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CA9A94-AC89-6BB3-4F57-0FC21C2A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195014"/>
            <a:ext cx="4965064" cy="4177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D68784-D201-DF54-4033-EEF06490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552" y="2414214"/>
            <a:ext cx="5172848" cy="4351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AEAACFB-1DF4-06EE-7C13-6AD5E1C9F115}"/>
              </a:ext>
            </a:extLst>
          </p:cNvPr>
          <p:cNvSpPr txBox="1"/>
          <p:nvPr/>
        </p:nvSpPr>
        <p:spPr>
          <a:xfrm>
            <a:off x="4616873" y="574014"/>
            <a:ext cx="3200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ctr">
              <a:buFont typeface="Wingdings" panose="05000000000000000000" pitchFamily="2" charset="2"/>
              <a:buChar char="q"/>
            </a:pPr>
            <a:r>
              <a:rPr lang="es-E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Progreso de la Instalación</a:t>
            </a:r>
            <a:endParaRPr lang="es-PE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395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197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1F3861"/>
                </a:solidFill>
                <a:latin typeface="Segoe UI"/>
                <a:cs typeface="Segoe UI"/>
              </a:rPr>
              <a:t>1</a:t>
            </a:r>
            <a:endParaRPr sz="2400" dirty="0">
              <a:latin typeface="Segoe UI"/>
              <a:cs typeface="Segoe UI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5C2FA0F-E03C-9A01-B968-415C908EDE1F}"/>
              </a:ext>
            </a:extLst>
          </p:cNvPr>
          <p:cNvSpPr/>
          <p:nvPr/>
        </p:nvSpPr>
        <p:spPr>
          <a:xfrm>
            <a:off x="3250873" y="4106058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Descarga Del Programa Apache NetBeans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499"/>
            <a:ext cx="2667000" cy="68580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2FFD68D-F2A3-D634-744F-3B22EFD227C3}"/>
              </a:ext>
            </a:extLst>
          </p:cNvPr>
          <p:cNvSpPr/>
          <p:nvPr/>
        </p:nvSpPr>
        <p:spPr>
          <a:xfrm>
            <a:off x="3250873" y="4825849"/>
            <a:ext cx="7751773" cy="66055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Instalación Del Programa Apache NetBeans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205FBB2-1FA4-8662-17B0-A58990C06E3F}"/>
              </a:ext>
            </a:extLst>
          </p:cNvPr>
          <p:cNvSpPr/>
          <p:nvPr/>
        </p:nvSpPr>
        <p:spPr>
          <a:xfrm>
            <a:off x="3250873" y="19472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Descarga Del Programa JDK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7EA819F-8132-8149-2935-D3CFD73CA746}"/>
              </a:ext>
            </a:extLst>
          </p:cNvPr>
          <p:cNvSpPr/>
          <p:nvPr/>
        </p:nvSpPr>
        <p:spPr>
          <a:xfrm>
            <a:off x="3250873" y="12192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¿Qué es el JDK?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5AC76FB-B7BC-040A-2D36-7150D918DB04}"/>
              </a:ext>
            </a:extLst>
          </p:cNvPr>
          <p:cNvSpPr/>
          <p:nvPr/>
        </p:nvSpPr>
        <p:spPr>
          <a:xfrm>
            <a:off x="3250873" y="2666072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Instalación Del Programa JDK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FF53D8D-EC31-98BE-139D-261A1B521BEA}"/>
              </a:ext>
            </a:extLst>
          </p:cNvPr>
          <p:cNvSpPr/>
          <p:nvPr/>
        </p:nvSpPr>
        <p:spPr>
          <a:xfrm>
            <a:off x="3250873" y="337804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¿Qué es el programa Apache NetBeans?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E7A035-C7E4-52D0-07C9-DCF50F6D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7789402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A9B2AC-C676-933B-7481-A4B681598840}"/>
              </a:ext>
            </a:extLst>
          </p:cNvPr>
          <p:cNvSpPr txBox="1"/>
          <p:nvPr/>
        </p:nvSpPr>
        <p:spPr>
          <a:xfrm>
            <a:off x="3886200" y="5410200"/>
            <a:ext cx="3124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61950" indent="-361950" algn="ctr">
              <a:buFont typeface="Wingdings" panose="05000000000000000000" pitchFamily="2" charset="2"/>
              <a:buChar char="q"/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/>
              <a:t>Clic En el botón: Finish</a:t>
            </a:r>
            <a:endParaRPr lang="es-PE" dirty="0"/>
          </a:p>
        </p:txBody>
      </p:sp>
      <p:pic>
        <p:nvPicPr>
          <p:cNvPr id="5" name="Gráfico 4" descr="Mano con dedo índice apuntando a la derecha con relleno sólido">
            <a:extLst>
              <a:ext uri="{FF2B5EF4-FFF2-40B4-BE49-F238E27FC236}">
                <a16:creationId xmlns:a16="http://schemas.microsoft.com/office/drawing/2014/main" id="{B76236F4-B7AE-CDDD-3215-25E7DA02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797419" y="5318087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4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¿Para qué sirven el jdk y el programa Apache NetBeans?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son los pasos para la descarga e instalación de los programas?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7" y="341375"/>
            <a:ext cx="4368165" cy="685800"/>
          </a:xfrm>
          <a:custGeom>
            <a:avLst/>
            <a:gdLst/>
            <a:ahLst/>
            <a:cxnLst/>
            <a:rect l="l" t="t" r="r" b="b"/>
            <a:pathLst>
              <a:path w="4368165" h="685800">
                <a:moveTo>
                  <a:pt x="4253611" y="0"/>
                </a:moveTo>
                <a:lnTo>
                  <a:pt x="114046" y="0"/>
                </a:lnTo>
                <a:lnTo>
                  <a:pt x="69596" y="9017"/>
                </a:lnTo>
                <a:lnTo>
                  <a:pt x="33400" y="33400"/>
                </a:lnTo>
                <a:lnTo>
                  <a:pt x="9017" y="69723"/>
                </a:lnTo>
                <a:lnTo>
                  <a:pt x="0" y="114300"/>
                </a:lnTo>
                <a:lnTo>
                  <a:pt x="0" y="570991"/>
                </a:lnTo>
                <a:lnTo>
                  <a:pt x="9017" y="615569"/>
                </a:lnTo>
                <a:lnTo>
                  <a:pt x="33400" y="651763"/>
                </a:lnTo>
                <a:lnTo>
                  <a:pt x="69596" y="676275"/>
                </a:lnTo>
                <a:lnTo>
                  <a:pt x="114046" y="685291"/>
                </a:lnTo>
                <a:lnTo>
                  <a:pt x="4253611" y="685291"/>
                </a:lnTo>
                <a:lnTo>
                  <a:pt x="4298061" y="676275"/>
                </a:lnTo>
                <a:lnTo>
                  <a:pt x="4334256" y="651763"/>
                </a:lnTo>
                <a:lnTo>
                  <a:pt x="4358640" y="615569"/>
                </a:lnTo>
                <a:lnTo>
                  <a:pt x="4367657" y="570991"/>
                </a:lnTo>
                <a:lnTo>
                  <a:pt x="4367657" y="114300"/>
                </a:lnTo>
                <a:lnTo>
                  <a:pt x="4358640" y="69723"/>
                </a:lnTo>
                <a:lnTo>
                  <a:pt x="4334256" y="33400"/>
                </a:lnTo>
                <a:lnTo>
                  <a:pt x="4298061" y="9017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438400" y="488378"/>
            <a:ext cx="8305800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0430" algn="ct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Logro </a:t>
            </a:r>
            <a:r>
              <a:rPr dirty="0"/>
              <a:t>de</a:t>
            </a:r>
            <a:r>
              <a:rPr spc="-265" dirty="0"/>
              <a:t> </a:t>
            </a:r>
            <a:r>
              <a:rPr spc="-5" dirty="0"/>
              <a:t>Sesión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E99AC55-DC6C-4AB1-A78D-36A42D8D3701}"/>
              </a:ext>
            </a:extLst>
          </p:cNvPr>
          <p:cNvSpPr txBox="1">
            <a:spLocks/>
          </p:cNvSpPr>
          <p:nvPr/>
        </p:nvSpPr>
        <p:spPr>
          <a:xfrm>
            <a:off x="4572000" y="1597818"/>
            <a:ext cx="7315200" cy="36576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s-ES" sz="2800" b="1" kern="0" dirty="0">
                <a:solidFill>
                  <a:schemeClr val="tx1"/>
                </a:solidFill>
                <a:latin typeface="Century Gothic" pitchFamily="34" charset="0"/>
              </a:rPr>
              <a:t>Al terminar la sesión, el alumno:</a:t>
            </a:r>
          </a:p>
          <a:p>
            <a:pPr lvl="2" algn="just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s-ES" sz="2800" b="1" kern="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s-ES" sz="2800" b="1" kern="0" dirty="0">
                <a:latin typeface="Century Gothic" pitchFamily="34" charset="0"/>
              </a:rPr>
              <a:t>Aprende a descargar e instalar los programas: JDK y Apache NetBeans.</a:t>
            </a:r>
            <a:endParaRPr lang="es-ES" sz="2800" b="1" kern="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026" name="Picture 2" descr="NetBeans - Wikipedia, la enciclopedia libre">
            <a:extLst>
              <a:ext uri="{FF2B5EF4-FFF2-40B4-BE49-F238E27FC236}">
                <a16:creationId xmlns:a16="http://schemas.microsoft.com/office/drawing/2014/main" id="{A61478D3-BFC3-C76F-B637-55CCF6CD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3037"/>
            <a:ext cx="3440403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253F79C-9962-DB7D-A485-0A464A0DE99F}"/>
              </a:ext>
            </a:extLst>
          </p:cNvPr>
          <p:cNvSpPr/>
          <p:nvPr/>
        </p:nvSpPr>
        <p:spPr>
          <a:xfrm>
            <a:off x="2362200" y="1045918"/>
            <a:ext cx="7751773" cy="762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¿Qué es el JDK?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6BA4FF-28B8-4378-C9A1-E5D53FCC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024" y="1884117"/>
            <a:ext cx="6260124" cy="4745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73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1A24A3-71D0-CC44-CD3C-84D2A4EF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" y="609600"/>
            <a:ext cx="8528135" cy="5638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99706C2-3F66-F19D-C670-A4472DA7E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752600"/>
            <a:ext cx="355146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2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11C162A-2043-05AC-9190-87ADC684785F}"/>
              </a:ext>
            </a:extLst>
          </p:cNvPr>
          <p:cNvSpPr/>
          <p:nvPr/>
        </p:nvSpPr>
        <p:spPr>
          <a:xfrm>
            <a:off x="2514600" y="990600"/>
            <a:ext cx="7751773" cy="762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Descarga Del Programa JDK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22593C-55D9-1A61-6B69-281ACBFD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24" y="1828800"/>
            <a:ext cx="6260124" cy="4745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64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BB88E3F-B952-384D-46CF-816A8A93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2" y="1905001"/>
            <a:ext cx="11789158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599BA8-379C-2111-4F5B-D33EED13CF96}"/>
              </a:ext>
            </a:extLst>
          </p:cNvPr>
          <p:cNvSpPr txBox="1"/>
          <p:nvPr/>
        </p:nvSpPr>
        <p:spPr>
          <a:xfrm>
            <a:off x="152400" y="990600"/>
            <a:ext cx="1135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s-E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navegador, digitar: descargar jdk 17</a:t>
            </a:r>
            <a:endParaRPr lang="es-PE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Gráfico 7" descr="Mano con dedo índice apuntando a la derecha con relleno sólido">
            <a:extLst>
              <a:ext uri="{FF2B5EF4-FFF2-40B4-BE49-F238E27FC236}">
                <a16:creationId xmlns:a16="http://schemas.microsoft.com/office/drawing/2014/main" id="{4603E1A5-4E8C-6299-AD97-C9D9D0963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527040" y="1904999"/>
            <a:ext cx="103556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A356561-6967-E5CF-42F1-1F0B4441CB00}"/>
              </a:ext>
            </a:extLst>
          </p:cNvPr>
          <p:cNvSpPr txBox="1"/>
          <p:nvPr/>
        </p:nvSpPr>
        <p:spPr>
          <a:xfrm>
            <a:off x="7571507" y="4933890"/>
            <a:ext cx="3096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link</a:t>
            </a:r>
            <a:endParaRPr lang="es-PE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ráfico 9" descr="Mano con dedo índice apuntando a la derecha con relleno sólido">
            <a:extLst>
              <a:ext uri="{FF2B5EF4-FFF2-40B4-BE49-F238E27FC236}">
                <a16:creationId xmlns:a16="http://schemas.microsoft.com/office/drawing/2014/main" id="{512D2351-D7BB-A401-CAF6-331D92A69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553200" y="4724400"/>
            <a:ext cx="10355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55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480</Words>
  <Application>Microsoft Office PowerPoint</Application>
  <PresentationFormat>Panorámica</PresentationFormat>
  <Paragraphs>92</Paragraphs>
  <Slides>43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</vt:lpstr>
      <vt:lpstr>Calibri</vt:lpstr>
      <vt:lpstr>Century Gothic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Logro de Sesión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ALUMNO - YOVER SAUL INCA CHANTA</cp:lastModifiedBy>
  <cp:revision>133</cp:revision>
  <dcterms:created xsi:type="dcterms:W3CDTF">2020-08-20T00:31:08Z</dcterms:created>
  <dcterms:modified xsi:type="dcterms:W3CDTF">2023-05-27T01:49:22Z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